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1184593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3149123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92261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1106481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3287263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2287003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223676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113897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3924448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1383673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E63657-4CED-477E-ACE7-69AD4504C3F7}" type="datetimeFigureOut">
              <a:rPr lang="es-ES" smtClean="0"/>
              <a:t>02/12/2015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8AE919F-D003-4462-9278-DD95B1449E0D}" type="slidenum">
              <a:rPr lang="es-ES" smtClean="0"/>
              <a:t>‹Nº›</a:t>
            </a:fld>
            <a:endParaRPr lang="es-ES"/>
          </a:p>
        </p:txBody>
      </p:sp>
    </p:spTree>
    <p:extLst>
      <p:ext uri="{BB962C8B-B14F-4D97-AF65-F5344CB8AC3E}">
        <p14:creationId xmlns:p14="http://schemas.microsoft.com/office/powerpoint/2010/main" val="1264142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63657-4CED-477E-ACE7-69AD4504C3F7}" type="datetimeFigureOut">
              <a:rPr lang="es-ES" smtClean="0"/>
              <a:t>02/12/2015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AE919F-D003-4462-9278-DD95B1449E0D}" type="slidenum">
              <a:rPr lang="es-ES" smtClean="0"/>
              <a:t>‹Nº›</a:t>
            </a:fld>
            <a:endParaRPr lang="es-ES"/>
          </a:p>
        </p:txBody>
      </p:sp>
    </p:spTree>
    <p:extLst>
      <p:ext uri="{BB962C8B-B14F-4D97-AF65-F5344CB8AC3E}">
        <p14:creationId xmlns:p14="http://schemas.microsoft.com/office/powerpoint/2010/main" val="1939934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27176" y="796318"/>
            <a:ext cx="5904656" cy="1470025"/>
          </a:xfrm>
        </p:spPr>
        <p:txBody>
          <a:bodyPr>
            <a:normAutofit fontScale="90000"/>
          </a:bodyPr>
          <a:lstStyle/>
          <a:p>
            <a:r>
              <a:rPr lang="es-ES" b="1" dirty="0" smtClean="0">
                <a:solidFill>
                  <a:srgbClr val="33CCCC"/>
                </a:solidFill>
              </a:rPr>
              <a:t>PRACTICA 8</a:t>
            </a:r>
            <a:br>
              <a:rPr lang="es-ES" b="1" dirty="0" smtClean="0">
                <a:solidFill>
                  <a:srgbClr val="33CCCC"/>
                </a:solidFill>
              </a:rPr>
            </a:br>
            <a:r>
              <a:rPr lang="es-ES" b="1" dirty="0" smtClean="0">
                <a:solidFill>
                  <a:srgbClr val="33CCCC"/>
                </a:solidFill>
              </a:rPr>
              <a:t>PREPARACION Y ESTANDARIZACION DE LA SOLUCION DE EDTA 0.01 M </a:t>
            </a:r>
            <a:r>
              <a:rPr lang="es-ES" dirty="0" smtClean="0"/>
              <a:t/>
            </a:r>
            <a:br>
              <a:rPr lang="es-ES" dirty="0" smtClean="0"/>
            </a:br>
            <a:endParaRPr lang="es-ES" dirty="0"/>
          </a:p>
        </p:txBody>
      </p:sp>
      <p:pic>
        <p:nvPicPr>
          <p:cNvPr id="1028" name="Picture 4" descr="http://4.bp.blogspot.com/-uKEZZwYgOsE/UiUtu0M-58I/AAAAAAAAAA0/COu2KY0T8ok/s1600/Clases-de-Quimic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7090" y="2636912"/>
            <a:ext cx="3233936" cy="243353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pic>
        <p:nvPicPr>
          <p:cNvPr id="6" name="Picture 2" descr="http://colaboracion.uv.mx/afbg-combas/imagenespublicas/FlorconUV1024x768SinFond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16632"/>
            <a:ext cx="1854689" cy="1391017"/>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107504" y="3247999"/>
            <a:ext cx="4572000" cy="923330"/>
          </a:xfrm>
          <a:prstGeom prst="rect">
            <a:avLst/>
          </a:prstGeom>
        </p:spPr>
        <p:txBody>
          <a:bodyPr>
            <a:spAutoFit/>
          </a:bodyPr>
          <a:lstStyle/>
          <a:p>
            <a:pPr algn="r"/>
            <a:r>
              <a:rPr lang="es-MX" dirty="0" smtClean="0">
                <a:latin typeface="BankGothic Md BT" panose="020B0807020203060204" pitchFamily="34" charset="0"/>
              </a:rPr>
              <a:t>Facultada de Ciencias Químicas</a:t>
            </a:r>
          </a:p>
          <a:p>
            <a:pPr algn="r"/>
            <a:r>
              <a:rPr lang="es-MX" dirty="0" smtClean="0">
                <a:latin typeface="BankGothic Md BT" panose="020B0807020203060204" pitchFamily="34" charset="0"/>
              </a:rPr>
              <a:t>Ingeniería Ambiental 301</a:t>
            </a:r>
          </a:p>
          <a:p>
            <a:pPr algn="r"/>
            <a:r>
              <a:rPr lang="es-MX" dirty="0" smtClean="0">
                <a:latin typeface="BankGothic Md BT" panose="020B0807020203060204" pitchFamily="34" charset="0"/>
              </a:rPr>
              <a:t>Química Analítica e Instrumental</a:t>
            </a:r>
            <a:endParaRPr lang="es-MX" dirty="0">
              <a:latin typeface="BankGothic Md BT" panose="020B0807020203060204" pitchFamily="34" charset="0"/>
            </a:endParaRPr>
          </a:p>
        </p:txBody>
      </p:sp>
      <p:sp>
        <p:nvSpPr>
          <p:cNvPr id="5" name="4 Rectángulo"/>
          <p:cNvSpPr/>
          <p:nvPr/>
        </p:nvSpPr>
        <p:spPr>
          <a:xfrm>
            <a:off x="251520" y="4474080"/>
            <a:ext cx="4572000" cy="2031325"/>
          </a:xfrm>
          <a:prstGeom prst="rect">
            <a:avLst/>
          </a:prstGeom>
        </p:spPr>
        <p:txBody>
          <a:bodyPr>
            <a:spAutoFit/>
          </a:bodyPr>
          <a:lstStyle/>
          <a:p>
            <a:pPr algn="just"/>
            <a:r>
              <a:rPr lang="es-ES" dirty="0" smtClean="0">
                <a:latin typeface="BankGothic Md BT" panose="020B0807020203060204" pitchFamily="34" charset="0"/>
              </a:rPr>
              <a:t>Integrantes:</a:t>
            </a:r>
          </a:p>
          <a:p>
            <a:pPr algn="just"/>
            <a:endParaRPr lang="es-ES" dirty="0" smtClean="0">
              <a:latin typeface="BankGothic Md BT" panose="020B0807020203060204" pitchFamily="34" charset="0"/>
            </a:endParaRPr>
          </a:p>
          <a:p>
            <a:pPr marL="285750" indent="-285750" algn="just">
              <a:buFont typeface="Wingdings" panose="05000000000000000000" pitchFamily="2" charset="2"/>
              <a:buChar char="Ø"/>
            </a:pPr>
            <a:r>
              <a:rPr lang="es-ES" dirty="0" smtClean="0">
                <a:latin typeface="BankGothic Md BT" panose="020B0807020203060204" pitchFamily="34" charset="0"/>
              </a:rPr>
              <a:t>Cervantes </a:t>
            </a:r>
            <a:r>
              <a:rPr lang="es-ES" dirty="0" err="1" smtClean="0">
                <a:latin typeface="BankGothic Md BT" panose="020B0807020203060204" pitchFamily="34" charset="0"/>
              </a:rPr>
              <a:t>Garduza</a:t>
            </a:r>
            <a:r>
              <a:rPr lang="es-ES" dirty="0" smtClean="0">
                <a:latin typeface="BankGothic Md BT" panose="020B0807020203060204" pitchFamily="34" charset="0"/>
              </a:rPr>
              <a:t> Pedro José</a:t>
            </a:r>
          </a:p>
          <a:p>
            <a:pPr marL="285750" indent="-285750" algn="just">
              <a:buFont typeface="Wingdings" panose="05000000000000000000" pitchFamily="2" charset="2"/>
              <a:buChar char="Ø"/>
            </a:pPr>
            <a:r>
              <a:rPr lang="es-ES" dirty="0" smtClean="0">
                <a:latin typeface="BankGothic Md BT" panose="020B0807020203060204" pitchFamily="34" charset="0"/>
              </a:rPr>
              <a:t>González Pulido Brian Alexis</a:t>
            </a:r>
          </a:p>
          <a:p>
            <a:pPr marL="285750" indent="-285750" algn="just">
              <a:buFont typeface="Wingdings" panose="05000000000000000000" pitchFamily="2" charset="2"/>
              <a:buChar char="Ø"/>
            </a:pPr>
            <a:r>
              <a:rPr lang="es-ES" dirty="0" smtClean="0">
                <a:latin typeface="BankGothic Md BT" panose="020B0807020203060204" pitchFamily="34" charset="0"/>
              </a:rPr>
              <a:t>Hernández Cruz Claudia Lizbeth</a:t>
            </a:r>
          </a:p>
          <a:p>
            <a:pPr marL="285750" indent="-285750" algn="just">
              <a:buFont typeface="Wingdings" panose="05000000000000000000" pitchFamily="2" charset="2"/>
              <a:buChar char="Ø"/>
            </a:pPr>
            <a:r>
              <a:rPr lang="es-ES" dirty="0" smtClean="0">
                <a:latin typeface="BankGothic Md BT" panose="020B0807020203060204" pitchFamily="34" charset="0"/>
              </a:rPr>
              <a:t>Hernández cruz Carlos Mario</a:t>
            </a:r>
          </a:p>
          <a:p>
            <a:pPr marL="285750" indent="-285750" algn="just">
              <a:buFont typeface="Wingdings" panose="05000000000000000000" pitchFamily="2" charset="2"/>
              <a:buChar char="Ø"/>
            </a:pPr>
            <a:r>
              <a:rPr lang="es-ES" dirty="0" smtClean="0">
                <a:latin typeface="BankGothic Md BT" panose="020B0807020203060204" pitchFamily="34" charset="0"/>
              </a:rPr>
              <a:t>Mayoral Fuentes Ana Karen</a:t>
            </a:r>
            <a:endParaRPr lang="es-ES" dirty="0"/>
          </a:p>
        </p:txBody>
      </p:sp>
    </p:spTree>
    <p:extLst>
      <p:ext uri="{BB962C8B-B14F-4D97-AF65-F5344CB8AC3E}">
        <p14:creationId xmlns:p14="http://schemas.microsoft.com/office/powerpoint/2010/main" val="11344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323528" y="260648"/>
            <a:ext cx="2952328" cy="129614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CALCULOS Y RESULTADOS </a:t>
            </a:r>
            <a:endParaRPr lang="es-ES" dirty="0"/>
          </a:p>
        </p:txBody>
      </p:sp>
      <p:pic>
        <p:nvPicPr>
          <p:cNvPr id="9218" name="Picture 2" descr="M= 0.01 = 0.0080 M&#10;12.4 ml x 0.1&#10;matraz ml gastados&#10;1 12.8&#10;2 12.5&#10;3 11.9&#10;Volumen&#10;promedio&#10;12.4&#10; "/>
          <p:cNvPicPr>
            <a:picLocks noChangeAspect="1" noChangeArrowheads="1"/>
          </p:cNvPicPr>
          <p:nvPr/>
        </p:nvPicPr>
        <p:blipFill rotWithShape="1">
          <a:blip r:embed="rId2">
            <a:extLst>
              <a:ext uri="{28A0092B-C50C-407E-A947-70E740481C1C}">
                <a14:useLocalDpi xmlns:a14="http://schemas.microsoft.com/office/drawing/2010/main" val="0"/>
              </a:ext>
            </a:extLst>
          </a:blip>
          <a:srcRect l="5282" t="26803" r="28081"/>
          <a:stretch/>
        </p:blipFill>
        <p:spPr bwMode="auto">
          <a:xfrm>
            <a:off x="971599" y="2060848"/>
            <a:ext cx="7371489" cy="4556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6051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MANEJO DE RESIDUOS&#10; Las muestras tituladas en los&#10;matraces Erlenmeyer con la solución&#10;de EDTA y los indicadores pueden&#10;de..."/>
          <p:cNvPicPr>
            <a:picLocks noChangeAspect="1" noChangeArrowheads="1"/>
          </p:cNvPicPr>
          <p:nvPr/>
        </p:nvPicPr>
        <p:blipFill rotWithShape="1">
          <a:blip r:embed="rId2">
            <a:extLst>
              <a:ext uri="{28A0092B-C50C-407E-A947-70E740481C1C}">
                <a14:useLocalDpi xmlns:a14="http://schemas.microsoft.com/office/drawing/2010/main" val="0"/>
              </a:ext>
            </a:extLst>
          </a:blip>
          <a:srcRect l="8694" t="28515" r="21874" b="16474"/>
          <a:stretch/>
        </p:blipFill>
        <p:spPr bwMode="auto">
          <a:xfrm>
            <a:off x="467544" y="1916832"/>
            <a:ext cx="8070014" cy="3312368"/>
          </a:xfrm>
          <a:prstGeom prst="rect">
            <a:avLst/>
          </a:prstGeom>
          <a:noFill/>
          <a:extLst>
            <a:ext uri="{909E8E84-426E-40DD-AFC4-6F175D3DCCD1}">
              <a14:hiddenFill xmlns:a14="http://schemas.microsoft.com/office/drawing/2010/main">
                <a:solidFill>
                  <a:srgbClr val="FFFFFF"/>
                </a:solidFill>
              </a14:hiddenFill>
            </a:ext>
          </a:extLst>
        </p:spPr>
      </p:pic>
      <p:sp>
        <p:nvSpPr>
          <p:cNvPr id="2" name="1 Elipse"/>
          <p:cNvSpPr/>
          <p:nvPr/>
        </p:nvSpPr>
        <p:spPr>
          <a:xfrm>
            <a:off x="467544" y="260648"/>
            <a:ext cx="2520280" cy="100811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MANEJO  DE RESIDUOS </a:t>
            </a:r>
            <a:endParaRPr lang="es-ES" dirty="0"/>
          </a:p>
        </p:txBody>
      </p:sp>
    </p:spTree>
    <p:extLst>
      <p:ext uri="{BB962C8B-B14F-4D97-AF65-F5344CB8AC3E}">
        <p14:creationId xmlns:p14="http://schemas.microsoft.com/office/powerpoint/2010/main" val="1847574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83568" y="1916832"/>
            <a:ext cx="7272808" cy="3108543"/>
          </a:xfrm>
          <a:prstGeom prst="rect">
            <a:avLst/>
          </a:prstGeom>
        </p:spPr>
        <p:txBody>
          <a:bodyPr wrap="square">
            <a:spAutoFit/>
          </a:bodyPr>
          <a:lstStyle/>
          <a:p>
            <a:r>
              <a:rPr lang="es-ES" sz="2800" dirty="0"/>
              <a:t>la </a:t>
            </a:r>
            <a:r>
              <a:rPr lang="es-ES" sz="2800" dirty="0" err="1"/>
              <a:t>complejometría</a:t>
            </a:r>
            <a:r>
              <a:rPr lang="es-ES" sz="2800" dirty="0"/>
              <a:t> es una técnica para la determinación analítica directa o indirecta de elementos o compuestos por medición del complejo soluble formado. cualquier compuesto que forme cuantitativamente un complejo con su </a:t>
            </a:r>
            <a:r>
              <a:rPr lang="es-ES" sz="2800" dirty="0" err="1"/>
              <a:t>ión</a:t>
            </a:r>
            <a:r>
              <a:rPr lang="es-ES" sz="2800" dirty="0"/>
              <a:t> metálico puede ser usado en </a:t>
            </a:r>
            <a:r>
              <a:rPr lang="es-ES" sz="2800" dirty="0" err="1"/>
              <a:t>complejometria</a:t>
            </a:r>
            <a:endParaRPr lang="es-ES" sz="2800" dirty="0"/>
          </a:p>
        </p:txBody>
      </p:sp>
      <p:sp>
        <p:nvSpPr>
          <p:cNvPr id="3" name="2 Elipse"/>
          <p:cNvSpPr/>
          <p:nvPr/>
        </p:nvSpPr>
        <p:spPr>
          <a:xfrm>
            <a:off x="467544" y="332656"/>
            <a:ext cx="2376264" cy="93610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CONCLUSION </a:t>
            </a:r>
            <a:endParaRPr lang="es-ES" dirty="0"/>
          </a:p>
        </p:txBody>
      </p:sp>
    </p:spTree>
    <p:extLst>
      <p:ext uri="{BB962C8B-B14F-4D97-AF65-F5344CB8AC3E}">
        <p14:creationId xmlns:p14="http://schemas.microsoft.com/office/powerpoint/2010/main" val="1887917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527341" y="332656"/>
            <a:ext cx="2160240" cy="100811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OBJETIVO</a:t>
            </a:r>
            <a:endParaRPr lang="es-ES" dirty="0"/>
          </a:p>
        </p:txBody>
      </p:sp>
      <p:sp>
        <p:nvSpPr>
          <p:cNvPr id="3" name="2 Rectángulo"/>
          <p:cNvSpPr/>
          <p:nvPr/>
        </p:nvSpPr>
        <p:spPr>
          <a:xfrm>
            <a:off x="401581" y="2276872"/>
            <a:ext cx="4572000" cy="2246769"/>
          </a:xfrm>
          <a:prstGeom prst="rect">
            <a:avLst/>
          </a:prstGeom>
        </p:spPr>
        <p:txBody>
          <a:bodyPr>
            <a:spAutoFit/>
          </a:bodyPr>
          <a:lstStyle/>
          <a:p>
            <a:r>
              <a:rPr lang="es-ES" sz="2800" dirty="0"/>
              <a:t>Ilustrar la aplicación analítica del concepto de formación y estabilidad de complejos en la determinación de la dureza del agua</a:t>
            </a:r>
            <a:r>
              <a:rPr lang="es-ES" dirty="0"/>
              <a:t>.</a:t>
            </a:r>
          </a:p>
        </p:txBody>
      </p:sp>
      <p:pic>
        <p:nvPicPr>
          <p:cNvPr id="2050" name="Picture 2" descr=" Ilustrar la aplicación&#10;analítica del concepto de&#10;formación y estabilidad de&#10;complejos en la&#10;determinación de la&#10;dureza d..."/>
          <p:cNvPicPr>
            <a:picLocks noChangeAspect="1" noChangeArrowheads="1"/>
          </p:cNvPicPr>
          <p:nvPr/>
        </p:nvPicPr>
        <p:blipFill rotWithShape="1">
          <a:blip r:embed="rId2">
            <a:extLst>
              <a:ext uri="{28A0092B-C50C-407E-A947-70E740481C1C}">
                <a14:useLocalDpi xmlns:a14="http://schemas.microsoft.com/office/drawing/2010/main" val="0"/>
              </a:ext>
            </a:extLst>
          </a:blip>
          <a:srcRect l="43821" t="5730" r="29500" b="11417"/>
          <a:stretch/>
        </p:blipFill>
        <p:spPr bwMode="auto">
          <a:xfrm>
            <a:off x="6084168" y="836712"/>
            <a:ext cx="2710178" cy="473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925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323528" y="116632"/>
            <a:ext cx="2376264" cy="1008112"/>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FUNDAMENTO</a:t>
            </a:r>
            <a:endParaRPr lang="es-ES" dirty="0"/>
          </a:p>
        </p:txBody>
      </p:sp>
      <p:sp>
        <p:nvSpPr>
          <p:cNvPr id="3" name="2 Rectángulo"/>
          <p:cNvSpPr/>
          <p:nvPr/>
        </p:nvSpPr>
        <p:spPr>
          <a:xfrm>
            <a:off x="467544" y="1484784"/>
            <a:ext cx="8280920" cy="5078313"/>
          </a:xfrm>
          <a:prstGeom prst="rect">
            <a:avLst/>
          </a:prstGeom>
        </p:spPr>
        <p:txBody>
          <a:bodyPr wrap="square">
            <a:spAutoFit/>
          </a:bodyPr>
          <a:lstStyle/>
          <a:p>
            <a:pPr marL="285750" indent="-285750">
              <a:buClr>
                <a:schemeClr val="accent3">
                  <a:lumMod val="75000"/>
                </a:schemeClr>
              </a:buClr>
              <a:buFont typeface="Wingdings" panose="05000000000000000000" pitchFamily="2" charset="2"/>
              <a:buChar char="v"/>
            </a:pPr>
            <a:r>
              <a:rPr lang="es-ES" dirty="0">
                <a:latin typeface="Arial" panose="020B0604020202020204" pitchFamily="34" charset="0"/>
                <a:cs typeface="Arial" panose="020B0604020202020204" pitchFamily="34" charset="0"/>
              </a:rPr>
              <a:t>Uno de los tipos de reacciones químicas que pueden servir como base de una determinación volumétrica es aquella que implica la formación de un complejo o ion complejo soluble pero ligeramente disociado. Los complejos que se considerarán en este tipo de análisis se forman por medio de la reacción de un ion metálico, catión, con un anión o una molécula neutra. </a:t>
            </a:r>
          </a:p>
          <a:p>
            <a:pPr marL="285750" indent="-285750">
              <a:buClr>
                <a:schemeClr val="accent3">
                  <a:lumMod val="75000"/>
                </a:schemeClr>
              </a:buClr>
              <a:buFont typeface="Wingdings" panose="05000000000000000000" pitchFamily="2" charset="2"/>
              <a:buChar char="v"/>
            </a:pPr>
            <a:r>
              <a:rPr lang="es-ES" dirty="0" smtClean="0">
                <a:latin typeface="Arial" panose="020B0604020202020204" pitchFamily="34" charset="0"/>
                <a:cs typeface="Arial" panose="020B0604020202020204" pitchFamily="34" charset="0"/>
              </a:rPr>
              <a:t>Al </a:t>
            </a:r>
            <a:r>
              <a:rPr lang="es-ES" dirty="0">
                <a:latin typeface="Arial" panose="020B0604020202020204" pitchFamily="34" charset="0"/>
                <a:cs typeface="Arial" panose="020B0604020202020204" pitchFamily="34" charset="0"/>
              </a:rPr>
              <a:t>ion metálico del complejo se le llama átomo central, y al grupo unido al átomo central se le conoce como ligando. El número de enlaces que puede formar el átomo metálico central es el número de coordinación del metal. Los anillos heterocíclicos que se forman por la interacción de un ion metálico con dos o más grupos funcionales del mismo ligando se conocen como anillos quelatos; la molécula orgánica es el agente </a:t>
            </a:r>
            <a:r>
              <a:rPr lang="es-ES" dirty="0" err="1">
                <a:latin typeface="Arial" panose="020B0604020202020204" pitchFamily="34" charset="0"/>
                <a:cs typeface="Arial" panose="020B0604020202020204" pitchFamily="34" charset="0"/>
              </a:rPr>
              <a:t>quelante</a:t>
            </a:r>
            <a:r>
              <a:rPr lang="es-ES" dirty="0">
                <a:latin typeface="Arial" panose="020B0604020202020204" pitchFamily="34" charset="0"/>
                <a:cs typeface="Arial" panose="020B0604020202020204" pitchFamily="34" charset="0"/>
              </a:rPr>
              <a:t> y a los complejos se les llama compuestos quelatos o quelato. En años recientes se han incrementado las aplicaciones analíticas basadas en el empleo de agentes </a:t>
            </a:r>
            <a:r>
              <a:rPr lang="es-ES" dirty="0" err="1">
                <a:latin typeface="Arial" panose="020B0604020202020204" pitchFamily="34" charset="0"/>
                <a:cs typeface="Arial" panose="020B0604020202020204" pitchFamily="34" charset="0"/>
              </a:rPr>
              <a:t>quelantes</a:t>
            </a:r>
            <a:r>
              <a:rPr lang="es-ES" dirty="0">
                <a:latin typeface="Arial" panose="020B0604020202020204" pitchFamily="34" charset="0"/>
                <a:cs typeface="Arial" panose="020B0604020202020204" pitchFamily="34" charset="0"/>
              </a:rPr>
              <a:t> como </a:t>
            </a:r>
            <a:r>
              <a:rPr lang="es-ES" dirty="0" err="1">
                <a:latin typeface="Arial" panose="020B0604020202020204" pitchFamily="34" charset="0"/>
                <a:cs typeface="Arial" panose="020B0604020202020204" pitchFamily="34" charset="0"/>
              </a:rPr>
              <a:t>titulantes</a:t>
            </a:r>
            <a:r>
              <a:rPr lang="es-ES" dirty="0">
                <a:latin typeface="Arial" panose="020B0604020202020204" pitchFamily="34" charset="0"/>
                <a:cs typeface="Arial" panose="020B0604020202020204" pitchFamily="34" charset="0"/>
              </a:rPr>
              <a:t> de iones metálicos. </a:t>
            </a:r>
          </a:p>
          <a:p>
            <a:pPr marL="285750" indent="-285750">
              <a:buClr>
                <a:schemeClr val="accent3">
                  <a:lumMod val="75000"/>
                </a:schemeClr>
              </a:buClr>
              <a:buFont typeface="Wingdings" panose="05000000000000000000" pitchFamily="2" charset="2"/>
              <a:buChar char="v"/>
            </a:pPr>
            <a:r>
              <a:rPr lang="es-ES" dirty="0" smtClean="0">
                <a:latin typeface="Arial" panose="020B0604020202020204" pitchFamily="34" charset="0"/>
                <a:cs typeface="Arial" panose="020B0604020202020204" pitchFamily="34" charset="0"/>
              </a:rPr>
              <a:t>En </a:t>
            </a:r>
            <a:r>
              <a:rPr lang="es-ES" dirty="0">
                <a:latin typeface="Arial" panose="020B0604020202020204" pitchFamily="34" charset="0"/>
                <a:cs typeface="Arial" panose="020B0604020202020204" pitchFamily="34" charset="0"/>
              </a:rPr>
              <a:t>las titulaciones </a:t>
            </a:r>
            <a:r>
              <a:rPr lang="es-ES" dirty="0" err="1">
                <a:latin typeface="Arial" panose="020B0604020202020204" pitchFamily="34" charset="0"/>
                <a:cs typeface="Arial" panose="020B0604020202020204" pitchFamily="34" charset="0"/>
              </a:rPr>
              <a:t>complejométricas</a:t>
            </a:r>
            <a:r>
              <a:rPr lang="es-ES" dirty="0">
                <a:latin typeface="Arial" panose="020B0604020202020204" pitchFamily="34" charset="0"/>
                <a:cs typeface="Arial" panose="020B0604020202020204" pitchFamily="34" charset="0"/>
              </a:rPr>
              <a:t> se determinan iones metálicos titulando con un reactivo con el cual forman complejos en solución, ésta se amortigua al pH apropiado, se añade algún indicador y se titula con solución estándar del agente </a:t>
            </a:r>
            <a:r>
              <a:rPr lang="es-ES" dirty="0" err="1">
                <a:latin typeface="Arial" panose="020B0604020202020204" pitchFamily="34" charset="0"/>
                <a:cs typeface="Arial" panose="020B0604020202020204" pitchFamily="34" charset="0"/>
              </a:rPr>
              <a:t>complejante</a:t>
            </a:r>
            <a:r>
              <a:rPr lang="es-E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00251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 Uno de los tipos de reacciones químicas que pueden servir como base&#10;de una determinación volumétrica es aquella que impl..."/>
          <p:cNvPicPr>
            <a:picLocks noChangeAspect="1" noChangeArrowheads="1"/>
          </p:cNvPicPr>
          <p:nvPr/>
        </p:nvPicPr>
        <p:blipFill rotWithShape="1">
          <a:blip r:embed="rId2">
            <a:extLst>
              <a:ext uri="{28A0092B-C50C-407E-A947-70E740481C1C}">
                <a14:useLocalDpi xmlns:a14="http://schemas.microsoft.com/office/drawing/2010/main" val="0"/>
              </a:ext>
            </a:extLst>
          </a:blip>
          <a:srcRect l="62010" t="18679" r="23588"/>
          <a:stretch/>
        </p:blipFill>
        <p:spPr bwMode="auto">
          <a:xfrm>
            <a:off x="7308304" y="631107"/>
            <a:ext cx="1704338" cy="5415047"/>
          </a:xfrm>
          <a:prstGeom prst="rect">
            <a:avLst/>
          </a:prstGeom>
          <a:noFill/>
          <a:extLst>
            <a:ext uri="{909E8E84-426E-40DD-AFC4-6F175D3DCCD1}">
              <a14:hiddenFill xmlns:a14="http://schemas.microsoft.com/office/drawing/2010/main">
                <a:solidFill>
                  <a:srgbClr val="FFFFFF"/>
                </a:solidFill>
              </a14:hiddenFill>
            </a:ext>
          </a:extLst>
        </p:spPr>
      </p:pic>
      <p:sp>
        <p:nvSpPr>
          <p:cNvPr id="2" name="1 Rectángulo"/>
          <p:cNvSpPr/>
          <p:nvPr/>
        </p:nvSpPr>
        <p:spPr>
          <a:xfrm>
            <a:off x="251520" y="116632"/>
            <a:ext cx="7488832" cy="6463308"/>
          </a:xfrm>
          <a:prstGeom prst="rect">
            <a:avLst/>
          </a:prstGeom>
        </p:spPr>
        <p:txBody>
          <a:bodyPr wrap="square">
            <a:spAutoFit/>
          </a:bodyPr>
          <a:lstStyle/>
          <a:p>
            <a:pPr marL="285750" indent="-285750">
              <a:buClr>
                <a:schemeClr val="accent3">
                  <a:lumMod val="75000"/>
                </a:schemeClr>
              </a:buClr>
              <a:buFont typeface="Wingdings" panose="05000000000000000000" pitchFamily="2" charset="2"/>
              <a:buChar char="v"/>
            </a:pPr>
            <a:r>
              <a:rPr lang="es-ES" dirty="0" smtClean="0">
                <a:latin typeface="Arial" panose="020B0604020202020204" pitchFamily="34" charset="0"/>
                <a:cs typeface="Arial" panose="020B0604020202020204" pitchFamily="34" charset="0"/>
              </a:rPr>
              <a:t>Pocos </a:t>
            </a:r>
            <a:r>
              <a:rPr lang="es-ES" dirty="0" err="1">
                <a:latin typeface="Arial" panose="020B0604020202020204" pitchFamily="34" charset="0"/>
                <a:cs typeface="Arial" panose="020B0604020202020204" pitchFamily="34" charset="0"/>
              </a:rPr>
              <a:t>ligandos</a:t>
            </a:r>
            <a:r>
              <a:rPr lang="es-ES" dirty="0">
                <a:latin typeface="Arial" panose="020B0604020202020204" pitchFamily="34" charset="0"/>
                <a:cs typeface="Arial" panose="020B0604020202020204" pitchFamily="34" charset="0"/>
              </a:rPr>
              <a:t> </a:t>
            </a:r>
            <a:r>
              <a:rPr lang="es-ES" dirty="0" err="1">
                <a:latin typeface="Arial" panose="020B0604020202020204" pitchFamily="34" charset="0"/>
                <a:cs typeface="Arial" panose="020B0604020202020204" pitchFamily="34" charset="0"/>
              </a:rPr>
              <a:t>multidentados</a:t>
            </a:r>
            <a:r>
              <a:rPr lang="es-ES" dirty="0">
                <a:latin typeface="Arial" panose="020B0604020202020204" pitchFamily="34" charset="0"/>
                <a:cs typeface="Arial" panose="020B0604020202020204" pitchFamily="34" charset="0"/>
              </a:rPr>
              <a:t> forman complejos fuertes en proporción 1:1, el ligando EDTA es el agente </a:t>
            </a:r>
            <a:r>
              <a:rPr lang="es-ES" dirty="0" err="1">
                <a:latin typeface="Arial" panose="020B0604020202020204" pitchFamily="34" charset="0"/>
                <a:cs typeface="Arial" panose="020B0604020202020204" pitchFamily="34" charset="0"/>
              </a:rPr>
              <a:t>titulante</a:t>
            </a:r>
            <a:r>
              <a:rPr lang="es-ES" dirty="0">
                <a:latin typeface="Arial" panose="020B0604020202020204" pitchFamily="34" charset="0"/>
                <a:cs typeface="Arial" panose="020B0604020202020204" pitchFamily="34" charset="0"/>
              </a:rPr>
              <a:t> más importante para las titulaciones </a:t>
            </a:r>
            <a:r>
              <a:rPr lang="es-ES" dirty="0" err="1">
                <a:latin typeface="Arial" panose="020B0604020202020204" pitchFamily="34" charset="0"/>
                <a:cs typeface="Arial" panose="020B0604020202020204" pitchFamily="34" charset="0"/>
              </a:rPr>
              <a:t>complejométricas</a:t>
            </a:r>
            <a:r>
              <a:rPr lang="es-ES" dirty="0">
                <a:latin typeface="Arial" panose="020B0604020202020204" pitchFamily="34" charset="0"/>
                <a:cs typeface="Arial" panose="020B0604020202020204" pitchFamily="34" charset="0"/>
              </a:rPr>
              <a:t>, puede ser un ligando </a:t>
            </a:r>
            <a:r>
              <a:rPr lang="es-ES" dirty="0" err="1">
                <a:latin typeface="Arial" panose="020B0604020202020204" pitchFamily="34" charset="0"/>
                <a:cs typeface="Arial" panose="020B0604020202020204" pitchFamily="34" charset="0"/>
              </a:rPr>
              <a:t>hexadentado</a:t>
            </a:r>
            <a:r>
              <a:rPr lang="es-ES" dirty="0">
                <a:latin typeface="Arial" panose="020B0604020202020204" pitchFamily="34" charset="0"/>
                <a:cs typeface="Arial" panose="020B0604020202020204" pitchFamily="34" charset="0"/>
              </a:rPr>
              <a:t> cuando forma enlaces coordinados con sus cuatro grupos carboxilo y sus dos átomos de nitrógeno . En otros casos, el EDTA se puede comportar como un ligando </a:t>
            </a:r>
            <a:r>
              <a:rPr lang="es-ES" dirty="0" err="1">
                <a:latin typeface="Arial" panose="020B0604020202020204" pitchFamily="34" charset="0"/>
                <a:cs typeface="Arial" panose="020B0604020202020204" pitchFamily="34" charset="0"/>
              </a:rPr>
              <a:t>pentadentado</a:t>
            </a:r>
            <a:r>
              <a:rPr lang="es-ES" dirty="0">
                <a:latin typeface="Arial" panose="020B0604020202020204" pitchFamily="34" charset="0"/>
                <a:cs typeface="Arial" panose="020B0604020202020204" pitchFamily="34" charset="0"/>
              </a:rPr>
              <a:t> o </a:t>
            </a:r>
            <a:r>
              <a:rPr lang="es-ES" dirty="0" err="1">
                <a:latin typeface="Arial" panose="020B0604020202020204" pitchFamily="34" charset="0"/>
                <a:cs typeface="Arial" panose="020B0604020202020204" pitchFamily="34" charset="0"/>
              </a:rPr>
              <a:t>cuadridentado</a:t>
            </a:r>
            <a:r>
              <a:rPr lang="es-ES" dirty="0">
                <a:latin typeface="Arial" panose="020B0604020202020204" pitchFamily="34" charset="0"/>
                <a:cs typeface="Arial" panose="020B0604020202020204" pitchFamily="34" charset="0"/>
              </a:rPr>
              <a:t> con uno o dos de sus grupos carboxilo libres de la fuerte interacción con el metal. </a:t>
            </a:r>
            <a:endParaRPr lang="es-ES" dirty="0" smtClean="0">
              <a:latin typeface="Arial" panose="020B0604020202020204" pitchFamily="34" charset="0"/>
              <a:cs typeface="Arial" panose="020B0604020202020204" pitchFamily="34" charset="0"/>
            </a:endParaRPr>
          </a:p>
          <a:p>
            <a:pPr>
              <a:buClr>
                <a:schemeClr val="accent3">
                  <a:lumMod val="75000"/>
                </a:schemeClr>
              </a:buClr>
            </a:pPr>
            <a:endParaRPr lang="es-ES" dirty="0">
              <a:latin typeface="Arial" panose="020B0604020202020204" pitchFamily="34" charset="0"/>
              <a:cs typeface="Arial" panose="020B0604020202020204" pitchFamily="34" charset="0"/>
            </a:endParaRPr>
          </a:p>
          <a:p>
            <a:pPr marL="285750" indent="-285750">
              <a:buClr>
                <a:schemeClr val="accent3">
                  <a:lumMod val="75000"/>
                </a:schemeClr>
              </a:buClr>
              <a:buFont typeface="Wingdings" panose="05000000000000000000" pitchFamily="2" charset="2"/>
              <a:buChar char="v"/>
            </a:pPr>
            <a:r>
              <a:rPr lang="es-ES" dirty="0" smtClean="0">
                <a:latin typeface="Arial" panose="020B0604020202020204" pitchFamily="34" charset="0"/>
                <a:cs typeface="Arial" panose="020B0604020202020204" pitchFamily="34" charset="0"/>
              </a:rPr>
              <a:t>Muchos </a:t>
            </a:r>
            <a:r>
              <a:rPr lang="es-ES" dirty="0">
                <a:latin typeface="Arial" panose="020B0604020202020204" pitchFamily="34" charset="0"/>
                <a:cs typeface="Arial" panose="020B0604020202020204" pitchFamily="34" charset="0"/>
              </a:rPr>
              <a:t>iones metálicos sólo emplean cuatro o cinco de estos grupos de enlace, pero lo importante es que reacciona con los iones metálicos en proporción molar 1;1. Todos los complejos que forma son solubles en agua, son incoloros o presentan ligera coloración. Por comodidad, la forma ácida libre del EDTA con frecuencia se abrevia como H4Y, entonces, los complejos de calcio por </a:t>
            </a:r>
            <a:r>
              <a:rPr lang="es-ES" dirty="0" err="1">
                <a:latin typeface="Arial" panose="020B0604020202020204" pitchFamily="34" charset="0"/>
                <a:cs typeface="Arial" panose="020B0604020202020204" pitchFamily="34" charset="0"/>
              </a:rPr>
              <a:t>ejempolo</a:t>
            </a:r>
            <a:r>
              <a:rPr lang="es-ES" dirty="0">
                <a:latin typeface="Arial" panose="020B0604020202020204" pitchFamily="34" charset="0"/>
                <a:cs typeface="Arial" panose="020B0604020202020204" pitchFamily="34" charset="0"/>
              </a:rPr>
              <a:t>, pueden escribirse como CaY2- , etc. Las titulaciones directas con EDTA se pueden realizar por lo menos con 25 cationes empleando indicadores </a:t>
            </a:r>
            <a:r>
              <a:rPr lang="es-ES" dirty="0" err="1">
                <a:latin typeface="Arial" panose="020B0604020202020204" pitchFamily="34" charset="0"/>
                <a:cs typeface="Arial" panose="020B0604020202020204" pitchFamily="34" charset="0"/>
              </a:rPr>
              <a:t>metalocrómicos</a:t>
            </a:r>
            <a:r>
              <a:rPr lang="es-ES" dirty="0">
                <a:latin typeface="Arial" panose="020B0604020202020204" pitchFamily="34" charset="0"/>
                <a:cs typeface="Arial" panose="020B0604020202020204" pitchFamily="34" charset="0"/>
              </a:rPr>
              <a:t>. Los agentes formadores de complejos, como el citrato y el tartrato, con frecuencia se adicionan a la titulación para prevenir la precipitación de los hidróxidos metálicos. Para los metales que forman complejos con el amoniaco, con frecuencia se utiliza un amortiguador a base de NH3 - NH4Cl a un pH de 9 </a:t>
            </a:r>
            <a:r>
              <a:rPr lang="es-ES" dirty="0" err="1">
                <a:latin typeface="Arial" panose="020B0604020202020204" pitchFamily="34" charset="0"/>
                <a:cs typeface="Arial" panose="020B0604020202020204" pitchFamily="34" charset="0"/>
              </a:rPr>
              <a:t>ó</a:t>
            </a:r>
            <a:r>
              <a:rPr lang="es-ES" dirty="0">
                <a:latin typeface="Arial" panose="020B0604020202020204" pitchFamily="34" charset="0"/>
                <a:cs typeface="Arial" panose="020B0604020202020204" pitchFamily="34" charset="0"/>
              </a:rPr>
              <a:t> 10</a:t>
            </a:r>
          </a:p>
        </p:txBody>
      </p:sp>
    </p:spTree>
    <p:extLst>
      <p:ext uri="{BB962C8B-B14F-4D97-AF65-F5344CB8AC3E}">
        <p14:creationId xmlns:p14="http://schemas.microsoft.com/office/powerpoint/2010/main" val="2573206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251520" y="116632"/>
            <a:ext cx="2880320" cy="1296144"/>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PRE LABORATORIO </a:t>
            </a:r>
            <a:endParaRPr lang="es-ES" dirty="0"/>
          </a:p>
        </p:txBody>
      </p:sp>
      <p:pic>
        <p:nvPicPr>
          <p:cNvPr id="4098" name="Picture 2" descr=" 1) escriba la formula desarrollada de la sal disodica de EDTA&#10;C10H14N2Na2O8.2H2O&#10; 2) escriba la formula desarrollada de..."/>
          <p:cNvPicPr>
            <a:picLocks noChangeAspect="1" noChangeArrowheads="1"/>
          </p:cNvPicPr>
          <p:nvPr/>
        </p:nvPicPr>
        <p:blipFill rotWithShape="1">
          <a:blip r:embed="rId2">
            <a:extLst>
              <a:ext uri="{28A0092B-C50C-407E-A947-70E740481C1C}">
                <a14:useLocalDpi xmlns:a14="http://schemas.microsoft.com/office/drawing/2010/main" val="0"/>
              </a:ext>
            </a:extLst>
          </a:blip>
          <a:srcRect l="6346" t="13488" r="8746" b="5143"/>
          <a:stretch/>
        </p:blipFill>
        <p:spPr bwMode="auto">
          <a:xfrm>
            <a:off x="611560" y="1769103"/>
            <a:ext cx="7885509" cy="4252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181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ateriales Reactivos&#10;Vaso de precipitado de 150ml Agua destilada&#10;Balanza analitica 1 gr de sal disodica de EDTA dihidratad..."/>
          <p:cNvPicPr>
            <a:picLocks noChangeAspect="1" noChangeArrowheads="1"/>
          </p:cNvPicPr>
          <p:nvPr/>
        </p:nvPicPr>
        <p:blipFill rotWithShape="1">
          <a:blip r:embed="rId2">
            <a:extLst>
              <a:ext uri="{28A0092B-C50C-407E-A947-70E740481C1C}">
                <a14:useLocalDpi xmlns:a14="http://schemas.microsoft.com/office/drawing/2010/main" val="0"/>
              </a:ext>
            </a:extLst>
          </a:blip>
          <a:srcRect l="5628" t="16641" r="24510" b="25294"/>
          <a:stretch/>
        </p:blipFill>
        <p:spPr bwMode="auto">
          <a:xfrm>
            <a:off x="1032249" y="1484783"/>
            <a:ext cx="6935947" cy="3243889"/>
          </a:xfrm>
          <a:prstGeom prst="rect">
            <a:avLst/>
          </a:prstGeom>
          <a:noFill/>
          <a:extLst>
            <a:ext uri="{909E8E84-426E-40DD-AFC4-6F175D3DCCD1}">
              <a14:hiddenFill xmlns:a14="http://schemas.microsoft.com/office/drawing/2010/main">
                <a:solidFill>
                  <a:srgbClr val="FFFFFF"/>
                </a:solidFill>
              </a14:hiddenFill>
            </a:ext>
          </a:extLst>
        </p:spPr>
      </p:pic>
      <p:sp>
        <p:nvSpPr>
          <p:cNvPr id="2" name="1 Elipse"/>
          <p:cNvSpPr/>
          <p:nvPr/>
        </p:nvSpPr>
        <p:spPr>
          <a:xfrm>
            <a:off x="107504" y="-99392"/>
            <a:ext cx="2736304" cy="1440160"/>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MATERIALES Y REACTIVOS </a:t>
            </a:r>
            <a:endParaRPr lang="es-ES" dirty="0"/>
          </a:p>
        </p:txBody>
      </p:sp>
      <p:pic>
        <p:nvPicPr>
          <p:cNvPr id="5124" name="Picture 4" descr="http://selenne-erp-gestion-quimica.synerplus.es/imagenes/home/erp_quimica_synerplu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00223" y="5160721"/>
            <a:ext cx="4643777" cy="1549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1860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107504" y="19472"/>
            <a:ext cx="2736304" cy="115212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PROCEDIMIENTO</a:t>
            </a:r>
            <a:endParaRPr lang="es-ES" dirty="0"/>
          </a:p>
        </p:txBody>
      </p:sp>
      <p:pic>
        <p:nvPicPr>
          <p:cNvPr id="6146" name="Picture 2" descr="Pesar en un base de pp 1 g de sal&#10;disodica y 0.025 g de cloruro de&#10;magnesio&#10;Disolver en agua destilada&#10;Aforar a 250 ml y e..."/>
          <p:cNvPicPr>
            <a:picLocks noChangeAspect="1" noChangeArrowheads="1"/>
          </p:cNvPicPr>
          <p:nvPr/>
        </p:nvPicPr>
        <p:blipFill rotWithShape="1">
          <a:blip r:embed="rId2">
            <a:extLst>
              <a:ext uri="{28A0092B-C50C-407E-A947-70E740481C1C}">
                <a14:useLocalDpi xmlns:a14="http://schemas.microsoft.com/office/drawing/2010/main" val="0"/>
              </a:ext>
            </a:extLst>
          </a:blip>
          <a:srcRect l="2184" t="25275" r="22366" b="16277"/>
          <a:stretch/>
        </p:blipFill>
        <p:spPr bwMode="auto">
          <a:xfrm>
            <a:off x="323528" y="1636305"/>
            <a:ext cx="8424936" cy="3672408"/>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2987824" y="226204"/>
            <a:ext cx="3312368" cy="369332"/>
          </a:xfrm>
          <a:prstGeom prst="rect">
            <a:avLst/>
          </a:prstGeom>
          <a:noFill/>
        </p:spPr>
        <p:txBody>
          <a:bodyPr wrap="square" rtlCol="0">
            <a:spAutoFit/>
          </a:bodyPr>
          <a:lstStyle/>
          <a:p>
            <a:r>
              <a:rPr lang="es-ES" dirty="0" smtClean="0"/>
              <a:t>PREPARACION DEL EDTA.</a:t>
            </a:r>
            <a:endParaRPr lang="es-ES" dirty="0"/>
          </a:p>
        </p:txBody>
      </p:sp>
    </p:spTree>
    <p:extLst>
      <p:ext uri="{BB962C8B-B14F-4D97-AF65-F5344CB8AC3E}">
        <p14:creationId xmlns:p14="http://schemas.microsoft.com/office/powerpoint/2010/main" val="900447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isolver 0.1 g de carbonato de calcio en 20 ml de&#10;agua destilada&#10;Agregar gota a gota HCl 1:1 hasta que no haya&#10;efervescenc..."/>
          <p:cNvPicPr>
            <a:picLocks noChangeAspect="1" noChangeArrowheads="1"/>
          </p:cNvPicPr>
          <p:nvPr/>
        </p:nvPicPr>
        <p:blipFill rotWithShape="1">
          <a:blip r:embed="rId2">
            <a:extLst>
              <a:ext uri="{28A0092B-C50C-407E-A947-70E740481C1C}">
                <a14:useLocalDpi xmlns:a14="http://schemas.microsoft.com/office/drawing/2010/main" val="0"/>
              </a:ext>
            </a:extLst>
          </a:blip>
          <a:srcRect l="2046" t="18948" r="17559" b="3886"/>
          <a:stretch/>
        </p:blipFill>
        <p:spPr bwMode="auto">
          <a:xfrm>
            <a:off x="455325" y="1268760"/>
            <a:ext cx="8132625" cy="4392488"/>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539552" y="332656"/>
            <a:ext cx="3816424" cy="369332"/>
          </a:xfrm>
          <a:prstGeom prst="rect">
            <a:avLst/>
          </a:prstGeom>
          <a:noFill/>
        </p:spPr>
        <p:txBody>
          <a:bodyPr wrap="square" rtlCol="0">
            <a:spAutoFit/>
          </a:bodyPr>
          <a:lstStyle/>
          <a:p>
            <a:r>
              <a:rPr lang="es-ES" dirty="0" smtClean="0"/>
              <a:t>ESTANDARIZACION  DEL EDTA.</a:t>
            </a:r>
            <a:endParaRPr lang="es-ES" dirty="0"/>
          </a:p>
        </p:txBody>
      </p:sp>
    </p:spTree>
    <p:extLst>
      <p:ext uri="{BB962C8B-B14F-4D97-AF65-F5344CB8AC3E}">
        <p14:creationId xmlns:p14="http://schemas.microsoft.com/office/powerpoint/2010/main" val="3112862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Agregar 2 ml de solución&#10;amortiguadora&#10;Agregar una pizca de eriocromo&#10;negro T&#10;Titular hasta que desparezca el&#10;color rojizo..."/>
          <p:cNvPicPr>
            <a:picLocks noChangeAspect="1" noChangeArrowheads="1"/>
          </p:cNvPicPr>
          <p:nvPr/>
        </p:nvPicPr>
        <p:blipFill rotWithShape="1">
          <a:blip r:embed="rId2">
            <a:extLst>
              <a:ext uri="{28A0092B-C50C-407E-A947-70E740481C1C}">
                <a14:useLocalDpi xmlns:a14="http://schemas.microsoft.com/office/drawing/2010/main" val="0"/>
              </a:ext>
            </a:extLst>
          </a:blip>
          <a:srcRect l="4391" r="21294"/>
          <a:stretch/>
        </p:blipFill>
        <p:spPr bwMode="auto">
          <a:xfrm>
            <a:off x="827585" y="404664"/>
            <a:ext cx="7709286" cy="5837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47806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567</Words>
  <Application>Microsoft Office PowerPoint</Application>
  <PresentationFormat>Presentación en pantalla (4:3)</PresentationFormat>
  <Paragraphs>29</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BankGothic Md BT</vt:lpstr>
      <vt:lpstr>Calibri</vt:lpstr>
      <vt:lpstr>Wingdings</vt:lpstr>
      <vt:lpstr>Tema de Office</vt:lpstr>
      <vt:lpstr>PRACTICA 8 PREPARACION Y ESTANDARIZACION DE LA SOLUCION DE EDTA 0.01 M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 8 PREPARACION Y ESTANDARIZACION DE LA SOLUCION DE EDTA 0.01 M</dc:title>
  <dc:creator>Gustavo</dc:creator>
  <cp:lastModifiedBy>musica</cp:lastModifiedBy>
  <cp:revision>3</cp:revision>
  <dcterms:created xsi:type="dcterms:W3CDTF">2015-12-02T00:42:33Z</dcterms:created>
  <dcterms:modified xsi:type="dcterms:W3CDTF">2015-12-02T20:55:26Z</dcterms:modified>
</cp:coreProperties>
</file>